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12192000"/>
  <p:embeddedFontLst>
    <p:embeddedFont>
      <p:font typeface="MiSans" pitchFamily="34" charset="-122"/>
      <p:regular r:id="rId28"/>
    </p:embeddedFont>
    <p:embeddedFont>
      <p:font typeface="MiSans" pitchFamily="34" charset="-120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5-d2t74mtnfo2stf9dig9g.png"/>
          <p:cNvPicPr>
            <a:picLocks noChangeAspect="1"/>
          </p:cNvPicPr>
          <p:nvPr/>
        </p:nvPicPr>
        <p:blipFill>
          <a:blip r:embed="rId1"/>
          <a:srcRect l="26973" t="18251" r="15191" b="19034"/>
          <a:stretch>
            <a:fillRect/>
          </a:stretch>
        </p:blipFill>
        <p:spPr>
          <a:xfrm>
            <a:off x="-22860" y="-4445"/>
            <a:ext cx="12272010" cy="68668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3160" y="1971040"/>
            <a:ext cx="6761480" cy="211582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20000"/>
              </a:lnSpc>
            </a:pPr>
            <a:r>
              <a:rPr lang="en-US" sz="5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MySQL命令精讲与避坑实战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464520" y="4610735"/>
            <a:ext cx="2307165" cy="5181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70742" y="5353685"/>
            <a:ext cx="2307326" cy="5181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788795" y="5076825"/>
            <a:ext cx="153670" cy="153670"/>
          </a:xfrm>
          <a:prstGeom prst="star4">
            <a:avLst>
              <a:gd name="adj" fmla="val 10416"/>
            </a:avLst>
          </a:prstGeom>
          <a:solidFill>
            <a:srgbClr val="FFBB59"/>
          </a:solidFill>
        </p:spPr>
      </p:sp>
      <p:sp>
        <p:nvSpPr>
          <p:cNvPr id="11" name="Text 8"/>
          <p:cNvSpPr/>
          <p:nvPr/>
        </p:nvSpPr>
        <p:spPr>
          <a:xfrm>
            <a:off x="1788795" y="5076825"/>
            <a:ext cx="153670" cy="15367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61745" y="4424680"/>
            <a:ext cx="153670" cy="153670"/>
          </a:xfrm>
          <a:prstGeom prst="star4">
            <a:avLst>
              <a:gd name="adj" fmla="val 10416"/>
            </a:avLst>
          </a:prstGeom>
          <a:solidFill>
            <a:srgbClr val="FFBB59"/>
          </a:solidFill>
        </p:spPr>
      </p:sp>
      <p:sp>
        <p:nvSpPr>
          <p:cNvPr id="13" name="Text 10"/>
          <p:cNvSpPr/>
          <p:nvPr/>
        </p:nvSpPr>
        <p:spPr>
          <a:xfrm>
            <a:off x="1261745" y="4424680"/>
            <a:ext cx="153670" cy="15367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pic>
        <p:nvPicPr>
          <p:cNvPr id="15" name="Image 1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6" name="Image 2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8" name="Image 3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9" name="Image 4" descr="https://kimi-img.moonshot.cn/pub/slides/slides_tmpl/image/25-09-05-13:17:14-d2t74mlnfo2stf9dig4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7510" y="4267835"/>
            <a:ext cx="1456690" cy="1840865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pic>
        <p:nvPicPr>
          <p:cNvPr id="21" name="Image 5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22" name="Image 6" descr="https://kimi-img.moonshot.cn/pub/slides/slides_tmpl/image/25-09-05-13:17:15-d2t74mtnfo2stf9dig6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885" y="2215515"/>
            <a:ext cx="3242945" cy="1664335"/>
          </a:xfrm>
          <a:prstGeom prst="rect">
            <a:avLst/>
          </a:prstGeom>
        </p:spPr>
      </p:pic>
      <p:sp>
        <p:nvSpPr>
          <p:cNvPr id="23" name="Shape 1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24" name="Image 7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25" name="Image 8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7-d2t74ndnfo2stf9digc0.png"/>
          <p:cNvPicPr>
            <a:picLocks noChangeAspect="1"/>
          </p:cNvPicPr>
          <p:nvPr/>
        </p:nvPicPr>
        <p:blipFill>
          <a:blip r:embed="rId1"/>
          <a:srcRect l="12131" t="18481" r="12088" b="20428"/>
          <a:stretch>
            <a:fillRect/>
          </a:stretch>
        </p:blipFill>
        <p:spPr>
          <a:xfrm>
            <a:off x="-2540" y="-18415"/>
            <a:ext cx="12213590" cy="687641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H="1">
            <a:off x="6266815" y="1268730"/>
            <a:ext cx="12700" cy="575945"/>
          </a:xfrm>
          <a:prstGeom prst="line">
            <a:avLst/>
          </a:prstGeom>
          <a:noFill/>
          <a:ln w="19050">
            <a:gradFill flip="none"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prstDash val="solid"/>
            <a:headEnd type="none"/>
            <a:tailEnd type="none"/>
          </a:ln>
        </p:spPr>
      </p:sp>
      <p:sp>
        <p:nvSpPr>
          <p:cNvPr id="4" name="Shape 1"/>
          <p:cNvSpPr/>
          <p:nvPr/>
        </p:nvSpPr>
        <p:spPr>
          <a:xfrm flipH="1">
            <a:off x="6266815" y="2104390"/>
            <a:ext cx="12700" cy="575945"/>
          </a:xfrm>
          <a:prstGeom prst="line">
            <a:avLst/>
          </a:prstGeom>
          <a:noFill/>
          <a:ln w="19050">
            <a:gradFill flip="none"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prstDash val="solid"/>
            <a:headEnd type="none"/>
            <a:tailEnd type="none"/>
          </a:ln>
        </p:spPr>
      </p:sp>
      <p:sp>
        <p:nvSpPr>
          <p:cNvPr id="5" name="Shape 2"/>
          <p:cNvSpPr/>
          <p:nvPr/>
        </p:nvSpPr>
        <p:spPr>
          <a:xfrm flipH="1">
            <a:off x="6266815" y="2940050"/>
            <a:ext cx="12700" cy="575945"/>
          </a:xfrm>
          <a:prstGeom prst="line">
            <a:avLst/>
          </a:prstGeom>
          <a:noFill/>
          <a:ln w="19050">
            <a:gradFill flip="none"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prstDash val="solid"/>
            <a:headEnd type="none"/>
            <a:tailEnd type="none"/>
          </a:ln>
        </p:spPr>
      </p:sp>
      <p:sp>
        <p:nvSpPr>
          <p:cNvPr id="6" name="Shape 3"/>
          <p:cNvSpPr/>
          <p:nvPr/>
        </p:nvSpPr>
        <p:spPr>
          <a:xfrm flipH="1">
            <a:off x="6266815" y="3775710"/>
            <a:ext cx="12700" cy="575945"/>
          </a:xfrm>
          <a:prstGeom prst="line">
            <a:avLst/>
          </a:prstGeom>
          <a:noFill/>
          <a:ln w="19050">
            <a:gradFill flip="none"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prstDash val="solid"/>
            <a:headEnd type="none"/>
            <a:tailEnd type="none"/>
          </a:ln>
        </p:spPr>
      </p:sp>
      <p:sp>
        <p:nvSpPr>
          <p:cNvPr id="7" name="Shape 4"/>
          <p:cNvSpPr/>
          <p:nvPr/>
        </p:nvSpPr>
        <p:spPr>
          <a:xfrm flipH="1">
            <a:off x="6266815" y="4611370"/>
            <a:ext cx="12700" cy="575945"/>
          </a:xfrm>
          <a:prstGeom prst="line">
            <a:avLst/>
          </a:prstGeom>
          <a:noFill/>
          <a:ln w="19050">
            <a:gradFill flip="none"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prstDash val="solid"/>
            <a:headEnd type="none"/>
            <a:tailEnd type="none"/>
          </a:ln>
        </p:spPr>
      </p:sp>
      <p:sp>
        <p:nvSpPr>
          <p:cNvPr id="8" name="Shape 5"/>
          <p:cNvSpPr/>
          <p:nvPr/>
        </p:nvSpPr>
        <p:spPr>
          <a:xfrm flipH="1">
            <a:off x="6266815" y="5447030"/>
            <a:ext cx="12700" cy="575945"/>
          </a:xfrm>
          <a:prstGeom prst="line">
            <a:avLst/>
          </a:prstGeom>
          <a:noFill/>
          <a:ln w="19050">
            <a:gradFill flip="none" rotWithShape="1">
              <a:gsLst>
                <a:gs pos="0">
                  <a:srgbClr val="000000">
                    <a:alpha val="0"/>
                  </a:srgbClr>
                </a:gs>
                <a:gs pos="5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prstDash val="solid"/>
            <a:headEnd type="none"/>
            <a:tailEnd type="none"/>
          </a:ln>
        </p:spPr>
      </p:sp>
      <p:sp>
        <p:nvSpPr>
          <p:cNvPr id="9" name="Text 6"/>
          <p:cNvSpPr/>
          <p:nvPr/>
        </p:nvSpPr>
        <p:spPr>
          <a:xfrm>
            <a:off x="1351280" y="2143125"/>
            <a:ext cx="22352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54305" y="3340100"/>
            <a:ext cx="4629150" cy="689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pic>
        <p:nvPicPr>
          <p:cNvPr id="11" name="Image 1" descr="https://kimi-img.moonshot.cn/pub/slides/slides_tmpl/image/25-09-05-13:17:15-d2t74mtnfo2stf9dig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" y="2279015"/>
            <a:ext cx="3980815" cy="212153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68595" y="1203325"/>
            <a:ext cx="1041400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335395" y="1308735"/>
            <a:ext cx="55473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环境准备与基础命令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5268595" y="2038985"/>
            <a:ext cx="1041400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335395" y="2144395"/>
            <a:ext cx="55981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数据插入与查询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5268595" y="2874645"/>
            <a:ext cx="1041400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335395" y="2980055"/>
            <a:ext cx="55473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更新删除与事务安全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5268595" y="3710305"/>
            <a:ext cx="1041400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6335395" y="3815715"/>
            <a:ext cx="55981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数据类型与约束精讲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5268595" y="4545965"/>
            <a:ext cx="1041400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6335395" y="4651375"/>
            <a:ext cx="55473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复杂查询与函数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5268595" y="5381625"/>
            <a:ext cx="1041400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6335395" y="5487035"/>
            <a:ext cx="559816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实战练习与排错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6-d2t74n5nfo2stf9diga0.png"/>
          <p:cNvPicPr>
            <a:picLocks noChangeAspect="1"/>
          </p:cNvPicPr>
          <p:nvPr/>
        </p:nvPicPr>
        <p:blipFill>
          <a:blip r:embed="rId1"/>
          <a:srcRect l="5876" t="9906"/>
          <a:stretch>
            <a:fillRect/>
          </a:stretch>
        </p:blipFill>
        <p:spPr>
          <a:xfrm>
            <a:off x="8255" y="-36830"/>
            <a:ext cx="11229340" cy="63468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8000" y="1278890"/>
            <a:ext cx="60960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745105" y="2883535"/>
            <a:ext cx="6702425" cy="1936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环境准备与基础命令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5-13:17:15-d2t74mtnfo2stf9dig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4329430"/>
            <a:ext cx="1511935" cy="135318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0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1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9-05-13:17:15-d2t74mtnfo2stf9dig9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580" y="1563370"/>
            <a:ext cx="2450465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8" name="Text 5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10" name="Text 7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-635" y="-1905"/>
            <a:ext cx="4740275" cy="6859905"/>
          </a:xfrm>
          <a:prstGeom prst="rect">
            <a:avLst/>
          </a:prstGeom>
          <a:solidFill>
            <a:srgbClr val="5289ED"/>
          </a:solidFill>
        </p:spPr>
      </p:sp>
      <p:sp>
        <p:nvSpPr>
          <p:cNvPr id="12" name="Text 9"/>
          <p:cNvSpPr/>
          <p:nvPr/>
        </p:nvSpPr>
        <p:spPr>
          <a:xfrm>
            <a:off x="-635" y="-1905"/>
            <a:ext cx="4740275" cy="685990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06400" y="1508760"/>
            <a:ext cx="3535680" cy="4556760"/>
          </a:xfrm>
          <a:prstGeom prst="roundRect">
            <a:avLst>
              <a:gd name="adj" fmla="val 6321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06400" y="1508760"/>
            <a:ext cx="3535680" cy="45567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25120" y="319405"/>
            <a:ext cx="378523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登录与数据库级操作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68325" y="2587625"/>
            <a:ext cx="3178810" cy="0"/>
          </a:xfrm>
          <a:prstGeom prst="line">
            <a:avLst/>
          </a:prstGeom>
          <a:noFill/>
          <a:ln w="31750">
            <a:solidFill>
              <a:srgbClr val="5289ED"/>
            </a:solidFill>
            <a:prstDash val="solid"/>
            <a:headEnd type="none"/>
            <a:tailEnd type="none"/>
          </a:ln>
        </p:spPr>
      </p:sp>
      <p:sp>
        <p:nvSpPr>
          <p:cNvPr id="17" name="Shape 14"/>
          <p:cNvSpPr/>
          <p:nvPr/>
        </p:nvSpPr>
        <p:spPr>
          <a:xfrm>
            <a:off x="568325" y="2498725"/>
            <a:ext cx="3178810" cy="0"/>
          </a:xfrm>
          <a:prstGeom prst="line">
            <a:avLst/>
          </a:prstGeom>
          <a:noFill/>
          <a:ln w="12700">
            <a:solidFill>
              <a:srgbClr val="5289ED"/>
            </a:solidFill>
            <a:prstDash val="solid"/>
            <a:headEnd type="none"/>
            <a:tailEnd type="none"/>
          </a:ln>
        </p:spPr>
      </p:sp>
      <p:sp>
        <p:nvSpPr>
          <p:cNvPr id="18" name="Shape 15"/>
          <p:cNvSpPr/>
          <p:nvPr/>
        </p:nvSpPr>
        <p:spPr>
          <a:xfrm>
            <a:off x="5000625" y="1233805"/>
            <a:ext cx="6316980" cy="1905635"/>
          </a:xfrm>
          <a:prstGeom prst="roundRect">
            <a:avLst>
              <a:gd name="adj" fmla="val 6321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00625" y="1233805"/>
            <a:ext cx="6316980" cy="190563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 rot="5400000">
            <a:off x="5269230" y="1395095"/>
            <a:ext cx="271145" cy="252730"/>
          </a:xfrm>
          <a:prstGeom prst="triangle">
            <a:avLst>
              <a:gd name="adj" fmla="val 50000"/>
            </a:avLst>
          </a:prstGeom>
          <a:solidFill>
            <a:srgbClr val="175BD9"/>
          </a:solidFill>
        </p:spPr>
      </p:sp>
      <p:sp>
        <p:nvSpPr>
          <p:cNvPr id="21" name="Text 18"/>
          <p:cNvSpPr/>
          <p:nvPr/>
        </p:nvSpPr>
        <p:spPr>
          <a:xfrm rot="5400000">
            <a:off x="5269230" y="1395095"/>
            <a:ext cx="271145" cy="25273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000625" y="3707765"/>
            <a:ext cx="6316980" cy="1905635"/>
          </a:xfrm>
          <a:prstGeom prst="roundRect">
            <a:avLst>
              <a:gd name="adj" fmla="val 6321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00625" y="3707765"/>
            <a:ext cx="6316980" cy="190563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 rot="5400000">
            <a:off x="5269230" y="3869055"/>
            <a:ext cx="271145" cy="252730"/>
          </a:xfrm>
          <a:prstGeom prst="triangle">
            <a:avLst>
              <a:gd name="adj" fmla="val 50000"/>
            </a:avLst>
          </a:prstGeom>
          <a:solidFill>
            <a:srgbClr val="175BD9"/>
          </a:solidFill>
        </p:spPr>
      </p:sp>
      <p:sp>
        <p:nvSpPr>
          <p:cNvPr id="25" name="Text 22"/>
          <p:cNvSpPr/>
          <p:nvPr/>
        </p:nvSpPr>
        <p:spPr>
          <a:xfrm rot="5400000">
            <a:off x="5269230" y="3869055"/>
            <a:ext cx="271145" cy="25273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568325" y="1746250"/>
            <a:ext cx="317881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登录方式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68960" y="2661920"/>
            <a:ext cx="3182620" cy="2194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MySQL支持命令行客户端与图形化工具（如MySQL Workbench）登录。命令行登录需输入mysql -u root -p，随后输入密码。图形化工具则更直观，适合初学者。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586095" y="1362710"/>
            <a:ext cx="547560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创建数据库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163185" y="1706245"/>
            <a:ext cx="5905500" cy="8959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创建数据库是基础操作，使用CREATE DATABASE语句。例如，创建名为student_management的数据库，需确保语法正确，注意大小写规范，以分号结束。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586095" y="3836670"/>
            <a:ext cx="547560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切换数据库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163185" y="4180205"/>
            <a:ext cx="5905500" cy="597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使用USE语句切换到目标数据库，如USE student_management。此操作确保后续操作在正确数据库中进行，避免数据错乱。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建表语句全字段拆解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13360" y="1508125"/>
            <a:ext cx="11765280" cy="4257040"/>
          </a:xfrm>
          <a:prstGeom prst="roundRect">
            <a:avLst>
              <a:gd name="adj" fmla="val 8569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8000">
                  <a:srgbClr val="77B437">
                    <a:alpha val="0"/>
                  </a:srgbClr>
                </a:gs>
                <a:gs pos="66000">
                  <a:srgbClr val="80BD3F">
                    <a:alpha val="0"/>
                  </a:srgbClr>
                </a:gs>
                <a:gs pos="100000">
                  <a:srgbClr val="5289ED"/>
                </a:gs>
              </a:gsLst>
              <a:lin ang="0" scaled="1"/>
            </a:gra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3360" y="1508125"/>
            <a:ext cx="11765280" cy="425704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 flipH="1">
            <a:off x="4648200" y="2287905"/>
            <a:ext cx="2840990" cy="2840990"/>
          </a:xfrm>
          <a:prstGeom prst="ellipse">
            <a:avLst/>
          </a:prstGeom>
          <a:solidFill>
            <a:srgbClr val="5289ED">
              <a:alpha val="12941"/>
            </a:srgbClr>
          </a:solidFill>
        </p:spPr>
      </p:sp>
      <p:sp>
        <p:nvSpPr>
          <p:cNvPr id="11" name="Text 8"/>
          <p:cNvSpPr/>
          <p:nvPr/>
        </p:nvSpPr>
        <p:spPr>
          <a:xfrm>
            <a:off x="4648200" y="2287905"/>
            <a:ext cx="2840990" cy="284099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 flipH="1">
            <a:off x="3949065" y="1500505"/>
            <a:ext cx="4272280" cy="4272280"/>
          </a:xfrm>
          <a:prstGeom prst="ellipse">
            <a:avLst/>
          </a:prstGeom>
          <a:solidFill>
            <a:srgbClr val="5289ED">
              <a:alpha val="12941"/>
            </a:srgbClr>
          </a:solidFill>
        </p:spPr>
      </p:sp>
      <p:sp>
        <p:nvSpPr>
          <p:cNvPr id="13" name="Text 10"/>
          <p:cNvSpPr/>
          <p:nvPr/>
        </p:nvSpPr>
        <p:spPr>
          <a:xfrm>
            <a:off x="3949065" y="1500505"/>
            <a:ext cx="4272280" cy="42722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 flipH="1">
            <a:off x="4398010" y="1949450"/>
            <a:ext cx="3374390" cy="3374390"/>
          </a:xfrm>
          <a:prstGeom prst="ellipse">
            <a:avLst/>
          </a:prstGeom>
          <a:solidFill>
            <a:srgbClr val="000000">
              <a:alpha val="0"/>
            </a:srgbClr>
          </a:solidFill>
          <a:ln w="12700">
            <a:solidFill>
              <a:srgbClr val="5289ED"/>
            </a:solidFill>
            <a:prstDash val="dash"/>
          </a:ln>
        </p:spPr>
      </p:sp>
      <p:sp>
        <p:nvSpPr>
          <p:cNvPr id="15" name="Text 12"/>
          <p:cNvSpPr/>
          <p:nvPr/>
        </p:nvSpPr>
        <p:spPr>
          <a:xfrm>
            <a:off x="4398010" y="1949450"/>
            <a:ext cx="3374390" cy="337439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 flipH="1">
            <a:off x="4999990" y="2627630"/>
            <a:ext cx="2171065" cy="2171065"/>
          </a:xfrm>
          <a:prstGeom prst="ellipse">
            <a:avLst/>
          </a:prstGeom>
          <a:solidFill>
            <a:srgbClr val="5289ED"/>
          </a:solidFill>
        </p:spPr>
      </p:sp>
      <p:sp>
        <p:nvSpPr>
          <p:cNvPr id="17" name="Text 14"/>
          <p:cNvSpPr/>
          <p:nvPr/>
        </p:nvSpPr>
        <p:spPr>
          <a:xfrm>
            <a:off x="4999990" y="2627630"/>
            <a:ext cx="2171065" cy="217106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18" name="Image 1" descr="https://kimi-img.moonshot.cn/pub/slides/slides_tmpl/image/25-09-05-13:17:19-d2t74ntnfo2stf9digi0.sv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1640" y="3118485"/>
            <a:ext cx="1189990" cy="118999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579755" y="2103120"/>
            <a:ext cx="311785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字段解析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560705" y="2835275"/>
            <a:ext cx="3116580" cy="15845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在创建students表时，各字段有明确含义。如student_id为自增主键，first_name和last_name为必填的VARCHAR类型，gender使用ENUM限制输入值。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8479155" y="2103120"/>
            <a:ext cx="311785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常见错误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8460105" y="2835275"/>
            <a:ext cx="3116580" cy="12676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建表时常见错误包括遗漏主键、缺少分号、引号混用等。正确使用语法可避免这些问题，确保表结构准确无误。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6-d2t74n5nfo2stf9diga0.png"/>
          <p:cNvPicPr>
            <a:picLocks noChangeAspect="1"/>
          </p:cNvPicPr>
          <p:nvPr/>
        </p:nvPicPr>
        <p:blipFill>
          <a:blip r:embed="rId1"/>
          <a:srcRect l="5876" t="9906"/>
          <a:stretch>
            <a:fillRect/>
          </a:stretch>
        </p:blipFill>
        <p:spPr>
          <a:xfrm>
            <a:off x="8255" y="-36830"/>
            <a:ext cx="11229340" cy="63468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8000" y="1278890"/>
            <a:ext cx="60960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745105" y="2883535"/>
            <a:ext cx="6702425" cy="920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数据插入与查询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5-13:17:15-d2t74mtnfo2stf9dig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4329430"/>
            <a:ext cx="1511935" cy="135318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0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1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9-05-13:17:15-d2t74mtnfo2stf9dig9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580" y="1563370"/>
            <a:ext cx="2450465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INSERT三种写法与陷阱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 flipV="1">
            <a:off x="0" y="1150620"/>
            <a:ext cx="12204700" cy="2362835"/>
          </a:xfrm>
          <a:prstGeom prst="rect">
            <a:avLst/>
          </a:prstGeom>
          <a:solidFill>
            <a:srgbClr val="5289ED"/>
          </a:solidFill>
        </p:spPr>
      </p:sp>
      <p:sp>
        <p:nvSpPr>
          <p:cNvPr id="9" name="Text 6"/>
          <p:cNvSpPr/>
          <p:nvPr/>
        </p:nvSpPr>
        <p:spPr>
          <a:xfrm>
            <a:off x="0" y="1150620"/>
            <a:ext cx="12204700" cy="236283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72160" y="1636395"/>
            <a:ext cx="3249295" cy="4178935"/>
          </a:xfrm>
          <a:prstGeom prst="round2DiagRect">
            <a:avLst>
              <a:gd name="adj1" fmla="val 7758"/>
              <a:gd name="adj2" fmla="val 0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2160" y="1636395"/>
            <a:ext cx="3249295" cy="417893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12" name="Image 1" descr="https://kimi-img.moonshot.cn/pub/slides/slides_tmpl/image/25-09-05-13:17:19-d2t74ntnfo2stf9dig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775" y="3885565"/>
            <a:ext cx="3121025" cy="298450"/>
          </a:xfrm>
          <a:prstGeom prst="rect">
            <a:avLst/>
          </a:prstGeom>
        </p:spPr>
      </p:pic>
      <p:pic>
        <p:nvPicPr>
          <p:cNvPr id="13" name="Image 2" descr="https://kimi-img.moonshot.cn/pub/slides/slides_tmpl/image/25-09-05-13:17:19-d2t74ntnfo2stf9dig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175" y="3885565"/>
            <a:ext cx="3121025" cy="2984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09650" y="1937385"/>
            <a:ext cx="284480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标准VALUES语法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1009650" y="2700655"/>
            <a:ext cx="2766695" cy="289179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INSERT INTO students VALUES是标准写法，需按表结构顺序插入数据。此方法直观，但字段多时易出错，需确保字段数与表结构一致。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4239895" y="1532890"/>
            <a:ext cx="652399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批量插入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4231005" y="1976120"/>
            <a:ext cx="7204075" cy="6338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可一次性插入多条数据，提高效率。但需注意每条数据格式正确，避免因某条数据错误导致整批插入失败。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4351020" y="3583940"/>
            <a:ext cx="336169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SET语法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4336415" y="4153535"/>
            <a:ext cx="3267710" cy="11596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INSERT INTO students SET field=value适用于插入少量字段。它更灵活，但字段名易拼写错误，需仔细检查。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302625" y="3624580"/>
            <a:ext cx="336169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常见错误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8288020" y="4194175"/>
            <a:ext cx="3267710" cy="11596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插入时常见错误包括字段数不符、字符串引号缺失、日期格式非法、ENUM值越界等。正确格式化数据可避免这些问题。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 rot="21000000">
            <a:off x="1001395" y="1683385"/>
            <a:ext cx="2458085" cy="3895725"/>
          </a:xfrm>
          <a:prstGeom prst="roundRect">
            <a:avLst>
              <a:gd name="adj" fmla="val 16667"/>
            </a:avLst>
          </a:prstGeom>
          <a:solidFill>
            <a:srgbClr val="5289ED"/>
          </a:solidFill>
        </p:spPr>
      </p:sp>
      <p:sp>
        <p:nvSpPr>
          <p:cNvPr id="8" name="Text 5"/>
          <p:cNvSpPr/>
          <p:nvPr/>
        </p:nvSpPr>
        <p:spPr>
          <a:xfrm rot="21000000">
            <a:off x="1001395" y="1683385"/>
            <a:ext cx="2458085" cy="38957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 rot="21000000">
            <a:off x="4618355" y="1683385"/>
            <a:ext cx="2458085" cy="3895725"/>
          </a:xfrm>
          <a:prstGeom prst="roundRect">
            <a:avLst>
              <a:gd name="adj" fmla="val 16667"/>
            </a:avLst>
          </a:prstGeom>
          <a:solidFill>
            <a:srgbClr val="5289ED"/>
          </a:solidFill>
        </p:spPr>
      </p:sp>
      <p:sp>
        <p:nvSpPr>
          <p:cNvPr id="10" name="Text 7"/>
          <p:cNvSpPr/>
          <p:nvPr/>
        </p:nvSpPr>
        <p:spPr>
          <a:xfrm rot="21000000">
            <a:off x="4618355" y="1683385"/>
            <a:ext cx="2458085" cy="38957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 rot="21000000">
            <a:off x="8235315" y="1683385"/>
            <a:ext cx="2458085" cy="3895725"/>
          </a:xfrm>
          <a:prstGeom prst="roundRect">
            <a:avLst>
              <a:gd name="adj" fmla="val 16667"/>
            </a:avLst>
          </a:prstGeom>
          <a:solidFill>
            <a:srgbClr val="5289ED"/>
          </a:solidFill>
        </p:spPr>
      </p:sp>
      <p:sp>
        <p:nvSpPr>
          <p:cNvPr id="12" name="Text 9"/>
          <p:cNvSpPr/>
          <p:nvPr/>
        </p:nvSpPr>
        <p:spPr>
          <a:xfrm rot="21000000">
            <a:off x="8235315" y="1683385"/>
            <a:ext cx="2458085" cy="38957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13" name="Image 1" descr="https://kimi-img.moonshot.cn/pub/slides/slides_tmpl/image/25-09-05-13:17:19-d2t74ntnfo2stf9digj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897380"/>
            <a:ext cx="2682240" cy="3907790"/>
          </a:xfrm>
          <a:prstGeom prst="rect">
            <a:avLst/>
          </a:prstGeom>
        </p:spPr>
      </p:pic>
      <p:pic>
        <p:nvPicPr>
          <p:cNvPr id="14" name="Image 2" descr="https://kimi-img.moonshot.cn/pub/slides/slides_tmpl/image/25-09-05-13:17:19-d2t74ntnfo2stf9digj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910" y="1897380"/>
            <a:ext cx="2682240" cy="3907790"/>
          </a:xfrm>
          <a:prstGeom prst="rect">
            <a:avLst/>
          </a:prstGeom>
        </p:spPr>
      </p:pic>
      <p:pic>
        <p:nvPicPr>
          <p:cNvPr id="15" name="Image 3" descr="https://kimi-img.moonshot.cn/pub/slides/slides_tmpl/image/25-09-05-13:17:19-d2t74ntnfo2stf9digj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870" y="1897380"/>
            <a:ext cx="2682240" cy="390779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SELECT基础与条件过滤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1381125" y="2271395"/>
            <a:ext cx="213868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查询粒度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1381125" y="2927985"/>
            <a:ext cx="2176145" cy="1125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SELECT *查询全列，也可指定列查询。合理选择查询列可提高查询效率，减少数据传输量。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4998085" y="2271395"/>
            <a:ext cx="213868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WHERE子句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4998085" y="2927985"/>
            <a:ext cx="2176145" cy="16883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WHERE子句用于过滤数据，如WHERE id=3精确查询，WHERE type='糖类'模糊匹配。正确使用WHERE可精准获取所需数据。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8615045" y="2271395"/>
            <a:ext cx="213868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常见错误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8615045" y="2927985"/>
            <a:ext cx="2176145" cy="14069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=与LIKE混用、NULL比较误用=、逻辑运算符优先级错误是常见问题。正确使用这些操作符可避免查询结果不准确。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6-d2t74n5nfo2stf9diga0.png"/>
          <p:cNvPicPr>
            <a:picLocks noChangeAspect="1"/>
          </p:cNvPicPr>
          <p:nvPr/>
        </p:nvPicPr>
        <p:blipFill>
          <a:blip r:embed="rId1"/>
          <a:srcRect l="5876" t="9906"/>
          <a:stretch>
            <a:fillRect/>
          </a:stretch>
        </p:blipFill>
        <p:spPr>
          <a:xfrm>
            <a:off x="8255" y="-36830"/>
            <a:ext cx="11229340" cy="63468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8000" y="1278890"/>
            <a:ext cx="60960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745105" y="2883535"/>
            <a:ext cx="6702425" cy="1936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更新删除与事务安全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5-13:17:15-d2t74mtnfo2stf9dig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4329430"/>
            <a:ext cx="1511935" cy="135318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0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1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9-05-13:17:15-d2t74mtnfo2stf9dig9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580" y="1563370"/>
            <a:ext cx="2450465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UPDATE的正确姿势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 rot="5400000">
            <a:off x="815975" y="2433955"/>
            <a:ext cx="3455035" cy="2957195"/>
          </a:xfrm>
          <a:custGeom>
            <a:avLst/>
            <a:gdLst/>
            <a:ahLst/>
            <a:cxnLst/>
            <a:rect l="l" t="t" r="r" b="b"/>
            <a:pathLst>
              <a:path w="3455035" h="2957195">
                <a:moveTo>
                  <a:pt x="1914525" y="0"/>
                </a:moveTo>
                <a:lnTo>
                  <a:pt x="2684780" y="0"/>
                </a:lnTo>
                <a:lnTo>
                  <a:pt x="3455035" y="1478597"/>
                </a:lnTo>
                <a:lnTo>
                  <a:pt x="2684780" y="2957195"/>
                </a:lnTo>
                <a:lnTo>
                  <a:pt x="0" y="2957195"/>
                </a:lnTo>
                <a:lnTo>
                  <a:pt x="0" y="0"/>
                </a:lnTo>
                <a:lnTo>
                  <a:pt x="1914525" y="0"/>
                </a:lnTo>
                <a:close/>
              </a:path>
            </a:pathLst>
          </a:cu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9" name="Text 6"/>
          <p:cNvSpPr/>
          <p:nvPr/>
        </p:nvSpPr>
        <p:spPr>
          <a:xfrm rot="5400000">
            <a:off x="815975" y="2433955"/>
            <a:ext cx="3455035" cy="295719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031240" y="1775460"/>
            <a:ext cx="3023870" cy="762000"/>
          </a:xfrm>
          <a:prstGeom prst="roundRect">
            <a:avLst>
              <a:gd name="adj" fmla="val 0"/>
            </a:avLst>
          </a:prstGeom>
          <a:solidFill>
            <a:srgbClr val="5289ED"/>
          </a:solidFill>
        </p:spPr>
      </p:sp>
      <p:sp>
        <p:nvSpPr>
          <p:cNvPr id="11" name="Text 8"/>
          <p:cNvSpPr/>
          <p:nvPr/>
        </p:nvSpPr>
        <p:spPr>
          <a:xfrm>
            <a:off x="1031240" y="1775460"/>
            <a:ext cx="3023870" cy="762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017395" y="5783580"/>
            <a:ext cx="1052195" cy="121920"/>
          </a:xfrm>
          <a:prstGeom prst="ellipse">
            <a:avLst/>
          </a:prstGeom>
          <a:solidFill>
            <a:srgbClr val="5289ED">
              <a:alpha val="65098"/>
            </a:srgbClr>
          </a:solidFill>
        </p:spPr>
      </p:sp>
      <p:sp>
        <p:nvSpPr>
          <p:cNvPr id="13" name="Text 10"/>
          <p:cNvSpPr/>
          <p:nvPr/>
        </p:nvSpPr>
        <p:spPr>
          <a:xfrm>
            <a:off x="2017395" y="5783580"/>
            <a:ext cx="1052195" cy="1219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 rot="5400000">
            <a:off x="4349115" y="2037715"/>
            <a:ext cx="3455035" cy="2957195"/>
          </a:xfrm>
          <a:custGeom>
            <a:avLst/>
            <a:gdLst/>
            <a:ahLst/>
            <a:cxnLst/>
            <a:rect l="l" t="t" r="r" b="b"/>
            <a:pathLst>
              <a:path w="3455035" h="2957195">
                <a:moveTo>
                  <a:pt x="1914525" y="0"/>
                </a:moveTo>
                <a:lnTo>
                  <a:pt x="2684780" y="0"/>
                </a:lnTo>
                <a:lnTo>
                  <a:pt x="3455035" y="1478597"/>
                </a:lnTo>
                <a:lnTo>
                  <a:pt x="2684780" y="2957195"/>
                </a:lnTo>
                <a:lnTo>
                  <a:pt x="0" y="2957195"/>
                </a:lnTo>
                <a:lnTo>
                  <a:pt x="0" y="0"/>
                </a:lnTo>
                <a:lnTo>
                  <a:pt x="1914525" y="0"/>
                </a:lnTo>
                <a:close/>
              </a:path>
            </a:pathLst>
          </a:cu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5" name="Text 12"/>
          <p:cNvSpPr/>
          <p:nvPr/>
        </p:nvSpPr>
        <p:spPr>
          <a:xfrm rot="5400000">
            <a:off x="4349115" y="2037715"/>
            <a:ext cx="3455035" cy="295719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564380" y="1379220"/>
            <a:ext cx="3023870" cy="762000"/>
          </a:xfrm>
          <a:prstGeom prst="roundRect">
            <a:avLst>
              <a:gd name="adj" fmla="val 0"/>
            </a:avLst>
          </a:prstGeom>
          <a:solidFill>
            <a:srgbClr val="5289ED"/>
          </a:solidFill>
        </p:spPr>
      </p:sp>
      <p:sp>
        <p:nvSpPr>
          <p:cNvPr id="17" name="Text 14"/>
          <p:cNvSpPr/>
          <p:nvPr/>
        </p:nvSpPr>
        <p:spPr>
          <a:xfrm>
            <a:off x="4564380" y="1379220"/>
            <a:ext cx="3023870" cy="762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550535" y="5387340"/>
            <a:ext cx="1052195" cy="121920"/>
          </a:xfrm>
          <a:prstGeom prst="ellipse">
            <a:avLst/>
          </a:prstGeom>
          <a:solidFill>
            <a:srgbClr val="5289ED">
              <a:alpha val="65098"/>
            </a:srgbClr>
          </a:solidFill>
        </p:spPr>
      </p:sp>
      <p:sp>
        <p:nvSpPr>
          <p:cNvPr id="19" name="Text 16"/>
          <p:cNvSpPr/>
          <p:nvPr/>
        </p:nvSpPr>
        <p:spPr>
          <a:xfrm>
            <a:off x="5550535" y="5387340"/>
            <a:ext cx="1052195" cy="1219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 rot="5400000">
            <a:off x="7882255" y="2433955"/>
            <a:ext cx="3455035" cy="2957195"/>
          </a:xfrm>
          <a:custGeom>
            <a:avLst/>
            <a:gdLst/>
            <a:ahLst/>
            <a:cxnLst/>
            <a:rect l="l" t="t" r="r" b="b"/>
            <a:pathLst>
              <a:path w="3455035" h="2957195">
                <a:moveTo>
                  <a:pt x="1914525" y="0"/>
                </a:moveTo>
                <a:lnTo>
                  <a:pt x="2684780" y="0"/>
                </a:lnTo>
                <a:lnTo>
                  <a:pt x="3455035" y="1478597"/>
                </a:lnTo>
                <a:lnTo>
                  <a:pt x="2684780" y="2957195"/>
                </a:lnTo>
                <a:lnTo>
                  <a:pt x="0" y="2957195"/>
                </a:lnTo>
                <a:lnTo>
                  <a:pt x="0" y="0"/>
                </a:lnTo>
                <a:lnTo>
                  <a:pt x="1914525" y="0"/>
                </a:lnTo>
                <a:close/>
              </a:path>
            </a:pathLst>
          </a:cu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21" name="Text 18"/>
          <p:cNvSpPr/>
          <p:nvPr/>
        </p:nvSpPr>
        <p:spPr>
          <a:xfrm rot="5400000">
            <a:off x="7882255" y="2433955"/>
            <a:ext cx="3455035" cy="295719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8097520" y="1775460"/>
            <a:ext cx="3023870" cy="762000"/>
          </a:xfrm>
          <a:prstGeom prst="roundRect">
            <a:avLst>
              <a:gd name="adj" fmla="val 0"/>
            </a:avLst>
          </a:prstGeom>
          <a:solidFill>
            <a:srgbClr val="5289ED"/>
          </a:solidFill>
        </p:spPr>
      </p:sp>
      <p:sp>
        <p:nvSpPr>
          <p:cNvPr id="23" name="Text 20"/>
          <p:cNvSpPr/>
          <p:nvPr/>
        </p:nvSpPr>
        <p:spPr>
          <a:xfrm>
            <a:off x="8097520" y="1775460"/>
            <a:ext cx="3023870" cy="7620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9083675" y="5783580"/>
            <a:ext cx="1052195" cy="121920"/>
          </a:xfrm>
          <a:prstGeom prst="ellipse">
            <a:avLst/>
          </a:prstGeom>
          <a:solidFill>
            <a:srgbClr val="5289ED">
              <a:alpha val="65098"/>
            </a:srgbClr>
          </a:solidFill>
        </p:spPr>
      </p:sp>
      <p:sp>
        <p:nvSpPr>
          <p:cNvPr id="25" name="Text 22"/>
          <p:cNvSpPr/>
          <p:nvPr/>
        </p:nvSpPr>
        <p:spPr>
          <a:xfrm>
            <a:off x="9083675" y="5783580"/>
            <a:ext cx="1052195" cy="1219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264920" y="1833880"/>
            <a:ext cx="255651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UPDATE结构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136015" y="2593340"/>
            <a:ext cx="2814320" cy="1371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UPDATE students SET field=value WHERE condition是标准更新语句。WHERE子句至关重要，缺失可能导致全表数据被误改。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798060" y="1437640"/>
            <a:ext cx="255651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安全模式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4669155" y="2197100"/>
            <a:ext cx="2814320" cy="1092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MySQL安全模式可防止无WHERE的UPDATE操作。虽可关闭，但建议保持开启，以避免误操作。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8331200" y="1833880"/>
            <a:ext cx="255651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LIMIT保护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8202295" y="2593340"/>
            <a:ext cx="2814320" cy="1092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在UPDATE语句中使用LIMIT可限制更新行数，为数据安全提供二次保护，降低误操作风险。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DELETE与TRUNCATE抉择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-6985" y="1494790"/>
            <a:ext cx="12206605" cy="1126490"/>
          </a:xfrm>
          <a:prstGeom prst="roundRect">
            <a:avLst>
              <a:gd name="adj" fmla="val 0"/>
            </a:avLst>
          </a:prstGeom>
          <a:solidFill>
            <a:srgbClr val="5289ED"/>
          </a:solidFill>
        </p:spPr>
      </p:sp>
      <p:sp>
        <p:nvSpPr>
          <p:cNvPr id="9" name="Text 6"/>
          <p:cNvSpPr/>
          <p:nvPr/>
        </p:nvSpPr>
        <p:spPr>
          <a:xfrm>
            <a:off x="-6985" y="1494790"/>
            <a:ext cx="12206605" cy="112649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092200" y="1925320"/>
            <a:ext cx="4359910" cy="4023360"/>
          </a:xfrm>
          <a:prstGeom prst="roundRect">
            <a:avLst>
              <a:gd name="adj" fmla="val 3066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92200" y="1925320"/>
            <a:ext cx="4359910" cy="40233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307465" y="3101340"/>
            <a:ext cx="3893185" cy="0"/>
          </a:xfrm>
          <a:prstGeom prst="line">
            <a:avLst/>
          </a:prstGeom>
          <a:noFill/>
          <a:ln w="19050">
            <a:solidFill>
              <a:srgbClr val="0F3D90"/>
            </a:solidFill>
            <a:prstDash val="solid"/>
            <a:headEnd type="none"/>
            <a:tailEnd type="none"/>
          </a:ln>
        </p:spPr>
      </p:sp>
      <p:sp>
        <p:nvSpPr>
          <p:cNvPr id="13" name="Shape 10"/>
          <p:cNvSpPr/>
          <p:nvPr/>
        </p:nvSpPr>
        <p:spPr>
          <a:xfrm>
            <a:off x="5913120" y="1925320"/>
            <a:ext cx="4359910" cy="4023360"/>
          </a:xfrm>
          <a:prstGeom prst="roundRect">
            <a:avLst>
              <a:gd name="adj" fmla="val 3066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13120" y="1925320"/>
            <a:ext cx="4359910" cy="40233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128385" y="3101340"/>
            <a:ext cx="3893185" cy="0"/>
          </a:xfrm>
          <a:prstGeom prst="line">
            <a:avLst/>
          </a:prstGeom>
          <a:noFill/>
          <a:ln w="19050">
            <a:solidFill>
              <a:srgbClr val="0F3D90"/>
            </a:solidFill>
            <a:prstDash val="solid"/>
            <a:headEnd type="none"/>
            <a:tailEnd type="none"/>
          </a:ln>
        </p:spPr>
      </p:sp>
      <p:sp>
        <p:nvSpPr>
          <p:cNvPr id="16" name="Text 13"/>
          <p:cNvSpPr/>
          <p:nvPr/>
        </p:nvSpPr>
        <p:spPr>
          <a:xfrm>
            <a:off x="1326515" y="2209800"/>
            <a:ext cx="3891915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DELETE机制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307465" y="3155315"/>
            <a:ext cx="3893185" cy="950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DELETE FROM students WHERE condition逐行删除数据，可回滚。适用于需保留部分数据的场景。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147435" y="2209800"/>
            <a:ext cx="3891915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rgbClr val="0F3D9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TRUNCATE机制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128385" y="3155315"/>
            <a:ext cx="3893185" cy="950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TRUNCATE TABLE students快速清空表，不可回滚。适用于需完全清空表的场景，但需谨慎使用。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6-d2t74n5nfo2stf9diga0.png"/>
          <p:cNvPicPr>
            <a:picLocks noChangeAspect="1"/>
          </p:cNvPicPr>
          <p:nvPr/>
        </p:nvPicPr>
        <p:blipFill>
          <a:blip r:embed="rId1"/>
          <a:srcRect l="5876" t="9906"/>
          <a:stretch>
            <a:fillRect/>
          </a:stretch>
        </p:blipFill>
        <p:spPr>
          <a:xfrm>
            <a:off x="8255" y="-36830"/>
            <a:ext cx="11229340" cy="63468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8000" y="1278890"/>
            <a:ext cx="60960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745105" y="2883535"/>
            <a:ext cx="6702425" cy="1936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数据类型与约束精讲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5-13:17:15-d2t74mtnfo2stf9dig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4329430"/>
            <a:ext cx="1511935" cy="135318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0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1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9-05-13:17:15-d2t74mtnfo2stf9dig9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580" y="1563370"/>
            <a:ext cx="2450465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数字与字符串选型指南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39190" y="1641475"/>
            <a:ext cx="3119120" cy="419417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5289E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39190" y="1641475"/>
            <a:ext cx="3119120" cy="419417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51255" y="5075555"/>
            <a:ext cx="3107690" cy="761365"/>
          </a:xfrm>
          <a:prstGeom prst="rtTriangle">
            <a:avLst/>
          </a:prstGeom>
          <a:solidFill>
            <a:srgbClr val="5289ED"/>
          </a:solidFill>
        </p:spPr>
      </p:sp>
      <p:sp>
        <p:nvSpPr>
          <p:cNvPr id="11" name="Text 8"/>
          <p:cNvSpPr/>
          <p:nvPr/>
        </p:nvSpPr>
        <p:spPr>
          <a:xfrm>
            <a:off x="1151255" y="5075555"/>
            <a:ext cx="3107690" cy="76136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 flipH="1">
            <a:off x="1150620" y="4772025"/>
            <a:ext cx="3107690" cy="1064895"/>
          </a:xfrm>
          <a:prstGeom prst="rtTriangle">
            <a:avLst/>
          </a:prstGeom>
          <a:solidFill>
            <a:srgbClr val="5289ED"/>
          </a:solidFill>
        </p:spPr>
      </p:sp>
      <p:sp>
        <p:nvSpPr>
          <p:cNvPr id="13" name="Text 10"/>
          <p:cNvSpPr/>
          <p:nvPr/>
        </p:nvSpPr>
        <p:spPr>
          <a:xfrm>
            <a:off x="1150620" y="4772025"/>
            <a:ext cx="3107690" cy="106489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580890" y="1641475"/>
            <a:ext cx="3119120" cy="419417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5289E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80890" y="1641475"/>
            <a:ext cx="3119120" cy="419417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592955" y="5075555"/>
            <a:ext cx="3107690" cy="761365"/>
          </a:xfrm>
          <a:prstGeom prst="rtTriangle">
            <a:avLst/>
          </a:prstGeom>
          <a:solidFill>
            <a:srgbClr val="5289ED"/>
          </a:solidFill>
        </p:spPr>
      </p:sp>
      <p:sp>
        <p:nvSpPr>
          <p:cNvPr id="17" name="Text 14"/>
          <p:cNvSpPr/>
          <p:nvPr/>
        </p:nvSpPr>
        <p:spPr>
          <a:xfrm>
            <a:off x="4592955" y="5075555"/>
            <a:ext cx="3107690" cy="76136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 flipH="1">
            <a:off x="4592320" y="4772025"/>
            <a:ext cx="3107690" cy="1064895"/>
          </a:xfrm>
          <a:prstGeom prst="rtTriangle">
            <a:avLst/>
          </a:prstGeom>
          <a:solidFill>
            <a:srgbClr val="5289ED"/>
          </a:solidFill>
        </p:spPr>
      </p:sp>
      <p:sp>
        <p:nvSpPr>
          <p:cNvPr id="19" name="Text 16"/>
          <p:cNvSpPr/>
          <p:nvPr/>
        </p:nvSpPr>
        <p:spPr>
          <a:xfrm>
            <a:off x="4592320" y="4772025"/>
            <a:ext cx="3107690" cy="106489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022590" y="1641475"/>
            <a:ext cx="3119120" cy="419417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5289ED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022590" y="1641475"/>
            <a:ext cx="3119120" cy="419417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8034655" y="5075555"/>
            <a:ext cx="3107690" cy="761365"/>
          </a:xfrm>
          <a:prstGeom prst="rtTriangle">
            <a:avLst/>
          </a:prstGeom>
          <a:solidFill>
            <a:srgbClr val="5289ED"/>
          </a:solidFill>
        </p:spPr>
      </p:sp>
      <p:sp>
        <p:nvSpPr>
          <p:cNvPr id="23" name="Text 20"/>
          <p:cNvSpPr/>
          <p:nvPr/>
        </p:nvSpPr>
        <p:spPr>
          <a:xfrm>
            <a:off x="8034655" y="5075555"/>
            <a:ext cx="3107690" cy="76136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 flipH="1">
            <a:off x="8034020" y="4772025"/>
            <a:ext cx="3107690" cy="1064895"/>
          </a:xfrm>
          <a:prstGeom prst="rtTriangle">
            <a:avLst/>
          </a:prstGeom>
          <a:solidFill>
            <a:srgbClr val="5289ED"/>
          </a:solidFill>
        </p:spPr>
      </p:sp>
      <p:sp>
        <p:nvSpPr>
          <p:cNvPr id="25" name="Text 22"/>
          <p:cNvSpPr/>
          <p:nvPr/>
        </p:nvSpPr>
        <p:spPr>
          <a:xfrm>
            <a:off x="8034020" y="4772025"/>
            <a:ext cx="3107690" cy="106489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365885" y="1803400"/>
            <a:ext cx="265557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数字类型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346835" y="2470785"/>
            <a:ext cx="2694940" cy="12795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INT、DECIMAL、FLOAT是常用数字类型。价格建议使用DECIMAL(7,2)避免浮点误差，确保数据精度。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807585" y="1803400"/>
            <a:ext cx="265557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字符串类型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4788535" y="2470785"/>
            <a:ext cx="2694940" cy="12795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CHAR、VARCHAR、TEXT是常用字符串类型。VARCHAR(50)适合姓名等字段，兼顾空间与扩展性。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8249285" y="1803400"/>
            <a:ext cx="265557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注意事项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8230235" y="2470785"/>
            <a:ext cx="2694940" cy="9596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UTF-8下中文占3字节，字段长度设置过长可能导致索引失效，需根据业务场景合理选择类型。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主键唯一与非空约束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16000" y="1473200"/>
            <a:ext cx="334361" cy="335280"/>
          </a:xfrm>
          <a:prstGeom prst="chevron">
            <a:avLst>
              <a:gd name="adj" fmla="val 50000"/>
            </a:avLst>
          </a:prstGeom>
          <a:solidFill>
            <a:srgbClr val="5289ED"/>
          </a:solidFill>
        </p:spPr>
      </p:sp>
      <p:sp>
        <p:nvSpPr>
          <p:cNvPr id="9" name="Text 6"/>
          <p:cNvSpPr/>
          <p:nvPr/>
        </p:nvSpPr>
        <p:spPr>
          <a:xfrm>
            <a:off x="1016000" y="1473200"/>
            <a:ext cx="334361" cy="3352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342674" y="1473200"/>
            <a:ext cx="334361" cy="335280"/>
          </a:xfrm>
          <a:prstGeom prst="chevron">
            <a:avLst>
              <a:gd name="adj" fmla="val 50000"/>
            </a:avLst>
          </a:prstGeom>
          <a:solidFill>
            <a:srgbClr val="5289ED"/>
          </a:solidFill>
        </p:spPr>
      </p:sp>
      <p:sp>
        <p:nvSpPr>
          <p:cNvPr id="11" name="Text 8"/>
          <p:cNvSpPr/>
          <p:nvPr/>
        </p:nvSpPr>
        <p:spPr>
          <a:xfrm>
            <a:off x="1342674" y="1473200"/>
            <a:ext cx="334361" cy="3352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38860" y="3398520"/>
            <a:ext cx="4571365" cy="2712720"/>
          </a:xfrm>
          <a:prstGeom prst="roundRect">
            <a:avLst>
              <a:gd name="adj" fmla="val 7677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97B8F4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8860" y="3398520"/>
            <a:ext cx="4571365" cy="27127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031240" y="3383280"/>
            <a:ext cx="4586605" cy="64008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289ED"/>
          </a:solidFill>
        </p:spPr>
      </p:sp>
      <p:sp>
        <p:nvSpPr>
          <p:cNvPr id="15" name="Text 12"/>
          <p:cNvSpPr/>
          <p:nvPr/>
        </p:nvSpPr>
        <p:spPr>
          <a:xfrm>
            <a:off x="1031240" y="3383280"/>
            <a:ext cx="4586605" cy="6400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134100" y="3398520"/>
            <a:ext cx="4571365" cy="2712720"/>
          </a:xfrm>
          <a:prstGeom prst="roundRect">
            <a:avLst>
              <a:gd name="adj" fmla="val 7677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97B8F4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134100" y="3398520"/>
            <a:ext cx="4571365" cy="27127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126480" y="3383280"/>
            <a:ext cx="4586605" cy="64008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289ED"/>
          </a:solidFill>
        </p:spPr>
      </p:sp>
      <p:sp>
        <p:nvSpPr>
          <p:cNvPr id="19" name="Text 16"/>
          <p:cNvSpPr/>
          <p:nvPr/>
        </p:nvSpPr>
        <p:spPr>
          <a:xfrm>
            <a:off x="6126480" y="3383280"/>
            <a:ext cx="4586605" cy="6400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762125" y="1441133"/>
            <a:ext cx="46440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主键与唯一约束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016000" y="1960880"/>
            <a:ext cx="9794240" cy="3565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8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主键与UNIQUE约束防止重复数据。尝试插入重复数据会导致错误，确保数据唯一性。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23645" y="3503930"/>
            <a:ext cx="420243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非空约束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31900" y="4069080"/>
            <a:ext cx="4185920" cy="6338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NOT NULL约束防止字段为空。它可提升查询性能和索引利用率，确保数据完整性。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318885" y="3503930"/>
            <a:ext cx="420243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复合主键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327140" y="4069080"/>
            <a:ext cx="4185920" cy="6338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复合主键由多个字段组成，适用于多字段联合唯一场景，但需谨慎设计以避免复杂性。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6-d2t74n5nfo2stf9diga0.png"/>
          <p:cNvPicPr>
            <a:picLocks noChangeAspect="1"/>
          </p:cNvPicPr>
          <p:nvPr/>
        </p:nvPicPr>
        <p:blipFill>
          <a:blip r:embed="rId1"/>
          <a:srcRect l="5876" t="9906"/>
          <a:stretch>
            <a:fillRect/>
          </a:stretch>
        </p:blipFill>
        <p:spPr>
          <a:xfrm>
            <a:off x="8255" y="-36830"/>
            <a:ext cx="11229340" cy="63468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8000" y="1278890"/>
            <a:ext cx="60960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745105" y="2883535"/>
            <a:ext cx="6702425" cy="920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复杂查询与函数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5-13:17:15-d2t74mtnfo2stf9dig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4329430"/>
            <a:ext cx="1511935" cy="135318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0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1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9-05-13:17:15-d2t74mtnfo2stf9dig9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580" y="1563370"/>
            <a:ext cx="2450465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GROUP BY聚合与HAVING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86485" y="1710055"/>
            <a:ext cx="3119120" cy="4194175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86485" y="1710055"/>
            <a:ext cx="3119120" cy="419417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00880" y="1710055"/>
            <a:ext cx="3119120" cy="4194175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00880" y="1710055"/>
            <a:ext cx="3119120" cy="419417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915275" y="1710055"/>
            <a:ext cx="3119120" cy="4194175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175BD9"/>
                </a:gs>
                <a:gs pos="30000">
                  <a:srgbClr val="175BD9"/>
                </a:gs>
                <a:gs pos="100000">
                  <a:srgbClr val="5289ED"/>
                </a:gs>
              </a:gsLst>
              <a:lin ang="10800000" scaled="1"/>
            </a:gra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915275" y="1710055"/>
            <a:ext cx="3119120" cy="419417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363980" y="1902460"/>
            <a:ext cx="722630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175BD9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313180" y="2498090"/>
            <a:ext cx="265557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175BD9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GROUP BY用法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294130" y="3165475"/>
            <a:ext cx="2694940" cy="11945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GROUP BY用于按字段分组数据，如按type分组统计均价、库存总量。它需与聚合函数配合使用。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778375" y="1902460"/>
            <a:ext cx="912495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175BD9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727575" y="2498090"/>
            <a:ext cx="265557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175BD9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HAVING子句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708525" y="3165475"/>
            <a:ext cx="2694940" cy="8959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HAVING子句用于对分组结果进行过滤，与WHERE子句不同，它作用于分组后的数据。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192770" y="1902460"/>
            <a:ext cx="912495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175BD9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141970" y="2498090"/>
            <a:ext cx="265557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175BD9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常见错误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122920" y="3165475"/>
            <a:ext cx="2694940" cy="11945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SELECT列必须与GROUP BY字段一致或含聚合函数，否则会报ONLY_FULL_GROUP_BY错误。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日期函数与空值处理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682355" y="-13970"/>
            <a:ext cx="3520440" cy="6871970"/>
          </a:xfrm>
          <a:prstGeom prst="roundRect">
            <a:avLst>
              <a:gd name="adj" fmla="val 0"/>
            </a:avLst>
          </a:prstGeom>
          <a:solidFill>
            <a:srgbClr val="5289ED"/>
          </a:solidFill>
        </p:spPr>
      </p:sp>
      <p:sp>
        <p:nvSpPr>
          <p:cNvPr id="9" name="Text 6"/>
          <p:cNvSpPr/>
          <p:nvPr/>
        </p:nvSpPr>
        <p:spPr>
          <a:xfrm>
            <a:off x="8682355" y="-13970"/>
            <a:ext cx="3520440" cy="687197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8355" y="1544320"/>
            <a:ext cx="9264015" cy="17678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DDE7FB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08355" y="1544320"/>
            <a:ext cx="9264015" cy="176784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46480" y="1765300"/>
            <a:ext cx="1325880" cy="1325880"/>
          </a:xfrm>
          <a:prstGeom prst="roundRect">
            <a:avLst>
              <a:gd name="adj" fmla="val 50000"/>
            </a:avLst>
          </a:prstGeom>
          <a:solidFill>
            <a:srgbClr val="5289ED"/>
          </a:solidFill>
        </p:spPr>
      </p:sp>
      <p:sp>
        <p:nvSpPr>
          <p:cNvPr id="13" name="Text 10"/>
          <p:cNvSpPr/>
          <p:nvPr/>
        </p:nvSpPr>
        <p:spPr>
          <a:xfrm>
            <a:off x="1046480" y="1765300"/>
            <a:ext cx="1325880" cy="13258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08355" y="3789680"/>
            <a:ext cx="9264015" cy="17678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DDE7FB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8355" y="3789680"/>
            <a:ext cx="9264015" cy="176784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1046480" y="4010660"/>
            <a:ext cx="1325880" cy="1325880"/>
          </a:xfrm>
          <a:prstGeom prst="roundRect">
            <a:avLst>
              <a:gd name="adj" fmla="val 50000"/>
            </a:avLst>
          </a:prstGeom>
          <a:solidFill>
            <a:srgbClr val="5289ED"/>
          </a:solidFill>
        </p:spPr>
      </p:sp>
      <p:sp>
        <p:nvSpPr>
          <p:cNvPr id="17" name="Text 14"/>
          <p:cNvSpPr/>
          <p:nvPr/>
        </p:nvSpPr>
        <p:spPr>
          <a:xfrm>
            <a:off x="1046480" y="4010660"/>
            <a:ext cx="1325880" cy="13258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23010" y="2027555"/>
            <a:ext cx="972185" cy="679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2630805" y="1822450"/>
            <a:ext cx="677926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日期函数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2630805" y="2174240"/>
            <a:ext cx="6779260" cy="5798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CURDATE()、NOW()、DATE_FORMAT()是常用日期函数，用于获取和格式化日期数据。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223010" y="4272915"/>
            <a:ext cx="972185" cy="679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2630805" y="4067810"/>
            <a:ext cx="6779260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空值处理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2630805" y="4419600"/>
            <a:ext cx="6779260" cy="2899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IFNULL、COALESCE函数可将NULL转为指定值，避免空值导致统计结果消失。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6-d2t74n5nfo2stf9diga0.png"/>
          <p:cNvPicPr>
            <a:picLocks noChangeAspect="1"/>
          </p:cNvPicPr>
          <p:nvPr/>
        </p:nvPicPr>
        <p:blipFill>
          <a:blip r:embed="rId1"/>
          <a:srcRect l="5876" t="9906"/>
          <a:stretch>
            <a:fillRect/>
          </a:stretch>
        </p:blipFill>
        <p:spPr>
          <a:xfrm>
            <a:off x="8255" y="-36830"/>
            <a:ext cx="11229340" cy="63468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8000" y="1278890"/>
            <a:ext cx="6096000" cy="12446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745105" y="2883535"/>
            <a:ext cx="6702425" cy="920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实战练习与排错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5-13:17:15-d2t74mtnfo2stf9dig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45" y="4329430"/>
            <a:ext cx="1511935" cy="135318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7" name="Shape 3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0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1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9-05-13:17:15-d2t74mtnfo2stf9dig9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580" y="1563370"/>
            <a:ext cx="2450465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 rot="21000000">
            <a:off x="1001395" y="1683385"/>
            <a:ext cx="2458085" cy="3895725"/>
          </a:xfrm>
          <a:prstGeom prst="roundRect">
            <a:avLst>
              <a:gd name="adj" fmla="val 16667"/>
            </a:avLst>
          </a:prstGeom>
          <a:solidFill>
            <a:srgbClr val="5289ED"/>
          </a:solidFill>
        </p:spPr>
      </p:sp>
      <p:sp>
        <p:nvSpPr>
          <p:cNvPr id="8" name="Text 5"/>
          <p:cNvSpPr/>
          <p:nvPr/>
        </p:nvSpPr>
        <p:spPr>
          <a:xfrm rot="21000000">
            <a:off x="1001395" y="1683385"/>
            <a:ext cx="2458085" cy="38957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9" name="Image 1" descr="https://kimi-img.moonshot.cn/pub/slides/slides_tmpl/image/25-09-05-13:17:19-d2t74ntnfo2stf9digj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897380"/>
            <a:ext cx="2682240" cy="390779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课间作业全流程复盘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084955" y="1574800"/>
            <a:ext cx="7435850" cy="1767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DDE7FB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084955" y="1574800"/>
            <a:ext cx="7435850" cy="176784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4323080" y="1795780"/>
            <a:ext cx="1325880" cy="1325880"/>
          </a:xfrm>
          <a:prstGeom prst="roundRect">
            <a:avLst>
              <a:gd name="adj" fmla="val 16667"/>
            </a:avLst>
          </a:prstGeom>
          <a:solidFill>
            <a:srgbClr val="5289ED"/>
          </a:solidFill>
        </p:spPr>
      </p:sp>
      <p:sp>
        <p:nvSpPr>
          <p:cNvPr id="14" name="Text 10"/>
          <p:cNvSpPr/>
          <p:nvPr/>
        </p:nvSpPr>
        <p:spPr>
          <a:xfrm>
            <a:off x="4323080" y="1795780"/>
            <a:ext cx="1325880" cy="13258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499610" y="2058035"/>
            <a:ext cx="972185" cy="679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084955" y="3667760"/>
            <a:ext cx="7435850" cy="1767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DDE7FB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084955" y="3667760"/>
            <a:ext cx="7435850" cy="176784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323080" y="3888740"/>
            <a:ext cx="1325880" cy="1325880"/>
          </a:xfrm>
          <a:prstGeom prst="roundRect">
            <a:avLst>
              <a:gd name="adj" fmla="val 16667"/>
            </a:avLst>
          </a:prstGeom>
          <a:solidFill>
            <a:srgbClr val="5289ED"/>
          </a:solidFill>
        </p:spPr>
      </p:sp>
      <p:sp>
        <p:nvSpPr>
          <p:cNvPr id="19" name="Text 15"/>
          <p:cNvSpPr/>
          <p:nvPr/>
        </p:nvSpPr>
        <p:spPr>
          <a:xfrm>
            <a:off x="4323080" y="3888740"/>
            <a:ext cx="1325880" cy="13258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4499610" y="4150995"/>
            <a:ext cx="972185" cy="679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1381125" y="2271395"/>
            <a:ext cx="2138971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作业流程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1381125" y="2927985"/>
            <a:ext cx="2176145" cy="1125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课间作业涵盖建库、建表、插入、查询、删除、验证六步。学员需按流程操作，确保每步正确。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5907405" y="1724660"/>
            <a:ext cx="542353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效率技巧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5907405" y="2076450"/>
            <a:ext cx="5423535" cy="562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命令行历史上下键、tee输出日志、source批量执行脚本是提升效率的技巧，可减少重复操作。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5907405" y="3817620"/>
            <a:ext cx="5423535" cy="2762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肌肉记忆</a:t>
            </a:r>
            <a:endParaRPr lang="en-US" sz="1600" dirty="0"/>
          </a:p>
        </p:txBody>
      </p:sp>
      <p:sp>
        <p:nvSpPr>
          <p:cNvPr id="26" name="Text 22"/>
          <p:cNvSpPr/>
          <p:nvPr/>
        </p:nvSpPr>
        <p:spPr>
          <a:xfrm>
            <a:off x="5907405" y="4169410"/>
            <a:ext cx="5423535" cy="562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通过反复练习建立肌肉记忆，学员可在30分钟内复现全部操作，为独立实验打下基础。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19-d2t74ntnfo2stf9digk0.png"/>
          <p:cNvPicPr>
            <a:picLocks noChangeAspect="1"/>
          </p:cNvPicPr>
          <p:nvPr/>
        </p:nvPicPr>
        <p:blipFill>
          <a:blip r:embed="rId1"/>
          <a:srcRect l="7185" t="13452" r="6989" b="11434"/>
          <a:stretch>
            <a:fillRect/>
          </a:stretch>
        </p:blipFill>
        <p:spPr>
          <a:xfrm>
            <a:off x="-22860" y="-27940"/>
            <a:ext cx="12219940" cy="68999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V="1">
            <a:off x="971055" y="748041"/>
            <a:ext cx="292595" cy="291454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4" name="Text 1"/>
          <p:cNvSpPr/>
          <p:nvPr/>
        </p:nvSpPr>
        <p:spPr>
          <a:xfrm>
            <a:off x="971055" y="748041"/>
            <a:ext cx="292595" cy="291454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 flipV="1">
            <a:off x="594360" y="380365"/>
            <a:ext cx="438309" cy="436889"/>
          </a:xfrm>
          <a:prstGeom prst="plaque">
            <a:avLst>
              <a:gd name="adj" fmla="val 50000"/>
            </a:avLst>
          </a:prstGeom>
          <a:solidFill>
            <a:srgbClr val="000000"/>
          </a:solidFill>
        </p:spPr>
      </p:sp>
      <p:sp>
        <p:nvSpPr>
          <p:cNvPr id="6" name="Text 3"/>
          <p:cNvSpPr/>
          <p:nvPr/>
        </p:nvSpPr>
        <p:spPr>
          <a:xfrm>
            <a:off x="594360" y="380365"/>
            <a:ext cx="438309" cy="436889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67130" y="380365"/>
            <a:ext cx="979995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十大经典错误速查表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16000" y="1473200"/>
            <a:ext cx="334361" cy="335280"/>
          </a:xfrm>
          <a:prstGeom prst="chevron">
            <a:avLst>
              <a:gd name="adj" fmla="val 50000"/>
            </a:avLst>
          </a:prstGeom>
          <a:solidFill>
            <a:srgbClr val="5289ED"/>
          </a:solidFill>
        </p:spPr>
      </p:sp>
      <p:sp>
        <p:nvSpPr>
          <p:cNvPr id="9" name="Text 6"/>
          <p:cNvSpPr/>
          <p:nvPr/>
        </p:nvSpPr>
        <p:spPr>
          <a:xfrm>
            <a:off x="1016000" y="1473200"/>
            <a:ext cx="334361" cy="3352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342674" y="1473200"/>
            <a:ext cx="334361" cy="335280"/>
          </a:xfrm>
          <a:prstGeom prst="chevron">
            <a:avLst>
              <a:gd name="adj" fmla="val 50000"/>
            </a:avLst>
          </a:prstGeom>
          <a:solidFill>
            <a:srgbClr val="5289ED"/>
          </a:solidFill>
        </p:spPr>
      </p:sp>
      <p:sp>
        <p:nvSpPr>
          <p:cNvPr id="11" name="Text 8"/>
          <p:cNvSpPr/>
          <p:nvPr/>
        </p:nvSpPr>
        <p:spPr>
          <a:xfrm>
            <a:off x="1342674" y="1473200"/>
            <a:ext cx="334361" cy="3352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38860" y="3398520"/>
            <a:ext cx="4571365" cy="2712720"/>
          </a:xfrm>
          <a:prstGeom prst="roundRect">
            <a:avLst>
              <a:gd name="adj" fmla="val 7677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97B8F4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8860" y="3398520"/>
            <a:ext cx="4571365" cy="27127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031240" y="3383280"/>
            <a:ext cx="4586605" cy="64008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289ED"/>
          </a:solidFill>
        </p:spPr>
      </p:sp>
      <p:sp>
        <p:nvSpPr>
          <p:cNvPr id="15" name="Text 12"/>
          <p:cNvSpPr/>
          <p:nvPr/>
        </p:nvSpPr>
        <p:spPr>
          <a:xfrm>
            <a:off x="1031240" y="3383280"/>
            <a:ext cx="4586605" cy="6400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134100" y="3398520"/>
            <a:ext cx="4571365" cy="2712720"/>
          </a:xfrm>
          <a:prstGeom prst="roundRect">
            <a:avLst>
              <a:gd name="adj" fmla="val 7677"/>
            </a:avLst>
          </a:prstGeom>
          <a:solidFill>
            <a:srgbClr val="FFFFFF"/>
          </a:solidFill>
          <a:ln w="19050">
            <a:gradFill flip="none" rotWithShape="1">
              <a:gsLst>
                <a:gs pos="0">
                  <a:srgbClr val="97B8F4"/>
                </a:gs>
                <a:gs pos="100000">
                  <a:srgbClr val="5289ED"/>
                </a:gs>
              </a:gsLst>
              <a:lin ang="2700000" scaled="1"/>
            </a:gra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134100" y="3398520"/>
            <a:ext cx="4571365" cy="271272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126480" y="3383280"/>
            <a:ext cx="4586605" cy="64008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5289ED"/>
          </a:solidFill>
        </p:spPr>
      </p:sp>
      <p:sp>
        <p:nvSpPr>
          <p:cNvPr id="19" name="Text 16"/>
          <p:cNvSpPr/>
          <p:nvPr/>
        </p:nvSpPr>
        <p:spPr>
          <a:xfrm>
            <a:off x="6126480" y="3383280"/>
            <a:ext cx="4586605" cy="64008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762125" y="1441133"/>
            <a:ext cx="464400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错误速查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016000" y="1960880"/>
            <a:ext cx="9794240" cy="7131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8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汇总ERROR 1064语法错、ERROR 1146表不存在等十大经典错误，提供错误码、场景、根因及修正方法。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23645" y="3503930"/>
            <a:ext cx="420243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快速脱坑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31900" y="4069080"/>
            <a:ext cx="4185920" cy="6338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学员可按图索骥快速定位问题，避免在常见错误上浪费时间，提升学习效率。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318885" y="3503930"/>
            <a:ext cx="4202430" cy="311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重要性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327140" y="4069080"/>
            <a:ext cx="4185920" cy="6338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掌握这些错误的处理方法，可在实战中快速解决问题，确保项目顺利进行。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E0FAFF">
                <a:alpha val="83000"/>
              </a:srgbClr>
            </a:gs>
            <a:gs pos="100000">
              <a:srgbClr val="C2F5F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5-13:17:20-d2t74o5nfo2stf9digl0.png"/>
          <p:cNvPicPr>
            <a:picLocks noChangeAspect="1"/>
          </p:cNvPicPr>
          <p:nvPr/>
        </p:nvPicPr>
        <p:blipFill>
          <a:blip r:embed="rId1"/>
          <a:srcRect l="26988" t="17810" r="15352" b="18918"/>
          <a:stretch>
            <a:fillRect/>
          </a:stretch>
        </p:blipFill>
        <p:spPr>
          <a:xfrm>
            <a:off x="-42545" y="-64770"/>
            <a:ext cx="12234545" cy="69278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15260" y="3469640"/>
            <a:ext cx="6761480" cy="141478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lang="en-US" sz="72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THANK YOU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227898" y="1986280"/>
            <a:ext cx="7736205" cy="1414780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感谢您的观看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788795" y="5076825"/>
            <a:ext cx="153670" cy="153670"/>
          </a:xfrm>
          <a:prstGeom prst="star4">
            <a:avLst>
              <a:gd name="adj" fmla="val 10416"/>
            </a:avLst>
          </a:prstGeom>
          <a:solidFill>
            <a:srgbClr val="FFBB59"/>
          </a:solidFill>
        </p:spPr>
      </p:sp>
      <p:sp>
        <p:nvSpPr>
          <p:cNvPr id="6" name="Text 3"/>
          <p:cNvSpPr/>
          <p:nvPr/>
        </p:nvSpPr>
        <p:spPr>
          <a:xfrm>
            <a:off x="1788795" y="5076825"/>
            <a:ext cx="153670" cy="15367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261745" y="4424680"/>
            <a:ext cx="153670" cy="153670"/>
          </a:xfrm>
          <a:prstGeom prst="star4">
            <a:avLst>
              <a:gd name="adj" fmla="val 10416"/>
            </a:avLst>
          </a:prstGeom>
          <a:solidFill>
            <a:srgbClr val="FFBB59"/>
          </a:solidFill>
        </p:spPr>
      </p:sp>
      <p:sp>
        <p:nvSpPr>
          <p:cNvPr id="8" name="Text 5"/>
          <p:cNvSpPr/>
          <p:nvPr/>
        </p:nvSpPr>
        <p:spPr>
          <a:xfrm>
            <a:off x="1261745" y="4424680"/>
            <a:ext cx="153670" cy="15367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9" name="Image 1" descr="https://kimi-img.moonshot.cn/pub/slides/slides_tmpl/image/25-09-05-13:17:14-d2t74mlnfo2stf9dig4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5810" y="4407535"/>
            <a:ext cx="1456690" cy="1840865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610995" y="509270"/>
            <a:ext cx="863981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2355215" y="6550025"/>
            <a:ext cx="8894445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sysDot"/>
            <a:headEnd type="none"/>
            <a:tailEnd type="none"/>
          </a:ln>
        </p:spPr>
      </p:sp>
      <p:sp>
        <p:nvSpPr>
          <p:cNvPr id="12" name="Shape 8"/>
          <p:cNvSpPr/>
          <p:nvPr/>
        </p:nvSpPr>
        <p:spPr>
          <a:xfrm>
            <a:off x="11774805" y="1237615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13" name="Shape 9"/>
          <p:cNvSpPr/>
          <p:nvPr/>
        </p:nvSpPr>
        <p:spPr>
          <a:xfrm flipV="1">
            <a:off x="586105" y="2072640"/>
            <a:ext cx="0" cy="410400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</p:sp>
      <p:pic>
        <p:nvPicPr>
          <p:cNvPr id="14" name="Image 2" descr="https://kimi-img.moonshot.cn/pub/slides/slides_tmpl/image/25-09-05-13:17:14-d2t74mlnfo2stf9dig5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337820"/>
            <a:ext cx="902335" cy="298450"/>
          </a:xfrm>
          <a:prstGeom prst="rect">
            <a:avLst/>
          </a:prstGeom>
        </p:spPr>
      </p:pic>
      <p:pic>
        <p:nvPicPr>
          <p:cNvPr id="15" name="Image 3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720" y="354330"/>
            <a:ext cx="1334770" cy="304800"/>
          </a:xfrm>
          <a:prstGeom prst="rect">
            <a:avLst/>
          </a:prstGeom>
        </p:spPr>
      </p:pic>
      <p:pic>
        <p:nvPicPr>
          <p:cNvPr id="16" name="Image 4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96340"/>
            <a:ext cx="207010" cy="719455"/>
          </a:xfrm>
          <a:prstGeom prst="rect">
            <a:avLst/>
          </a:prstGeom>
        </p:spPr>
      </p:pic>
      <p:pic>
        <p:nvPicPr>
          <p:cNvPr id="17" name="Image 5" descr="https://kimi-img.moonshot.cn/pub/slides/slides_tmpl/image/25-09-05-13:17:14-d2t74mlnfo2stf9dig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4790" y="5469890"/>
            <a:ext cx="207010" cy="719455"/>
          </a:xfrm>
          <a:prstGeom prst="rect">
            <a:avLst/>
          </a:prstGeom>
        </p:spPr>
      </p:pic>
      <p:pic>
        <p:nvPicPr>
          <p:cNvPr id="18" name="Image 6" descr="https://kimi-img.moonshot.cn/pub/slides/slides_tmpl/image/25-09-05-13:17:14-d2t74mlnfo2stf9dig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6377305"/>
            <a:ext cx="1334770" cy="304800"/>
          </a:xfrm>
          <a:prstGeom prst="rect">
            <a:avLst/>
          </a:prstGeom>
        </p:spPr>
      </p:pic>
      <p:pic>
        <p:nvPicPr>
          <p:cNvPr id="19" name="Image 7" descr="https://kimi-img.moonshot.cn/pub/slides/slides_tmpl/image/25-09-05-13:17:15-d2t74mtnfo2stf9dig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4450" y="6356350"/>
            <a:ext cx="353695" cy="298450"/>
          </a:xfrm>
          <a:prstGeom prst="rect">
            <a:avLst/>
          </a:prstGeom>
        </p:spPr>
      </p:pic>
      <p:pic>
        <p:nvPicPr>
          <p:cNvPr id="20" name="Image 8" descr="https://kimi-img.moonshot.cn/pub/slides/slides_tmpl/image/25-09-05-13:17:15-d2t74mtnfo2stf9dig6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0020" y="3117215"/>
            <a:ext cx="3242945" cy="1664335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3614133" y="5517515"/>
            <a:ext cx="2010364" cy="4572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24" name="Text 13"/>
          <p:cNvSpPr/>
          <p:nvPr/>
        </p:nvSpPr>
        <p:spPr>
          <a:xfrm>
            <a:off x="6337935" y="5570183"/>
            <a:ext cx="2281555" cy="3371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2A3DF"/>
      </a:accent1>
      <a:accent2>
        <a:srgbClr val="5289ED"/>
      </a:accent2>
      <a:accent3>
        <a:srgbClr val="67E5FC"/>
      </a:accent3>
      <a:accent4>
        <a:srgbClr val="D9EBF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2A3DF"/>
      </a:accent1>
      <a:accent2>
        <a:srgbClr val="5289ED"/>
      </a:accent2>
      <a:accent3>
        <a:srgbClr val="67E5FC"/>
      </a:accent3>
      <a:accent4>
        <a:srgbClr val="D9EBF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2320</Words>
  <Application>WPS 演示</Application>
  <PresentationFormat>On-screen Show (16:9)</PresentationFormat>
  <Paragraphs>232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宋体</vt:lpstr>
      <vt:lpstr>Wingdings</vt:lpstr>
      <vt:lpstr>MiSans</vt:lpstr>
      <vt:lpstr>MiSans</vt:lpstr>
      <vt:lpstr>Calibri</vt:lpstr>
      <vt:lpstr>微软雅黑</vt:lpstr>
      <vt:lpstr>Arial Unicode MS</vt:lpstr>
      <vt:lpstr>等线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MySQL命令精讲与避坑实战</dc:title>
  <dc:creator>Kimi</dc:creator>
  <dc:subject>MySQL命令精讲与避坑实战</dc:subject>
  <cp:lastModifiedBy>粤猫哥</cp:lastModifiedBy>
  <cp:revision>3</cp:revision>
  <dcterms:created xsi:type="dcterms:W3CDTF">2025-12-03T12:55:00Z</dcterms:created>
  <dcterms:modified xsi:type="dcterms:W3CDTF">2025-12-03T12:59:58Z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{"Label":"MySQL命令精讲与避坑实战","ContentProducer":"001191110108MACG2KBH8F10000","ProduceID":"d4o35hm4t3ogitvptpcg","ReservedCode1":"","ContentPropagator":"001191110108MACG2KBH8F20000","PropagateID":"d4o35hm4t3ogitvptpcg","ReservedCode2":""}</vt:lpwstr>
  </property>
  <property fmtid="{D5CDD505-2E9C-101B-9397-08002B2CF9AE}" pid="3" name="ICV">
    <vt:lpwstr>3C7FA2178F0A4A19800B6BF125EE2830_12</vt:lpwstr>
  </property>
  <property fmtid="{D5CDD505-2E9C-101B-9397-08002B2CF9AE}" pid="4" name="KSOProductBuildVer">
    <vt:lpwstr>2052-12.8.2.19823</vt:lpwstr>
  </property>
</Properties>
</file>